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Lst>
  <p:notesMasterIdLst>
    <p:notesMasterId r:id="rId15"/>
  </p:notesMasterIdLst>
  <p:sldIdLst>
    <p:sldId id="257" r:id="rId5"/>
    <p:sldId id="261" r:id="rId6"/>
    <p:sldId id="263" r:id="rId7"/>
    <p:sldId id="262" r:id="rId8"/>
    <p:sldId id="265" r:id="rId9"/>
    <p:sldId id="264"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4546A-E98C-49F4-AA50-C455D68EB244}" v="1" dt="2020-04-13T14:02:44.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0794" autoAdjust="0"/>
  </p:normalViewPr>
  <p:slideViewPr>
    <p:cSldViewPr snapToGrid="0">
      <p:cViewPr varScale="1">
        <p:scale>
          <a:sx n="61" d="100"/>
          <a:sy n="61" d="100"/>
        </p:scale>
        <p:origin x="84"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48A50-AE60-435E-BF69-F2FEE81D4D6B}" type="datetimeFigureOut">
              <a:rPr lang="en-CA" smtClean="0"/>
              <a:t>2020-04-13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EBE91-2160-40F5-87B8-71C60A763E39}" type="slidenum">
              <a:rPr lang="en-CA" smtClean="0"/>
              <a:t>‹#›</a:t>
            </a:fld>
            <a:endParaRPr lang="en-CA"/>
          </a:p>
        </p:txBody>
      </p:sp>
    </p:spTree>
    <p:extLst>
      <p:ext uri="{BB962C8B-B14F-4D97-AF65-F5344CB8AC3E}">
        <p14:creationId xmlns:p14="http://schemas.microsoft.com/office/powerpoint/2010/main" val="3036614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u="sng" kern="1200" dirty="0">
                <a:solidFill>
                  <a:schemeClr val="tx1"/>
                </a:solidFill>
                <a:effectLst/>
                <a:latin typeface="+mn-lt"/>
                <a:ea typeface="+mn-ea"/>
                <a:cs typeface="+mn-cs"/>
              </a:rPr>
              <a:t>Introduction.</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“While I agree there are many amazing things to do and learn in a digital world, there are still many things we could be doing with our devices turned off. True, considering the current COVID mayhem, social media has played a huge role in connecting us, the internet has been an asset for continuing education, and keeping us informed. The downside to the electronic world, however, is that we do not know how to function when it’s turned off. Can we?”</a:t>
            </a:r>
          </a:p>
          <a:p>
            <a:endParaRPr lang="en-CA" dirty="0"/>
          </a:p>
        </p:txBody>
      </p:sp>
      <p:sp>
        <p:nvSpPr>
          <p:cNvPr id="4" name="Slide Number Placeholder 3"/>
          <p:cNvSpPr>
            <a:spLocks noGrp="1"/>
          </p:cNvSpPr>
          <p:nvPr>
            <p:ph type="sldNum" sz="quarter" idx="5"/>
          </p:nvPr>
        </p:nvSpPr>
        <p:spPr/>
        <p:txBody>
          <a:bodyPr/>
          <a:lstStyle/>
          <a:p>
            <a:fld id="{97BEBE91-2160-40F5-87B8-71C60A763E39}" type="slidenum">
              <a:rPr lang="en-CA" smtClean="0"/>
              <a:t>1</a:t>
            </a:fld>
            <a:endParaRPr lang="en-CA"/>
          </a:p>
        </p:txBody>
      </p:sp>
    </p:spTree>
    <p:extLst>
      <p:ext uri="{BB962C8B-B14F-4D97-AF65-F5344CB8AC3E}">
        <p14:creationId xmlns:p14="http://schemas.microsoft.com/office/powerpoint/2010/main" val="41533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u="sng" kern="1200" dirty="0">
                <a:solidFill>
                  <a:schemeClr val="tx1"/>
                </a:solidFill>
                <a:effectLst/>
                <a:latin typeface="+mn-lt"/>
                <a:ea typeface="+mn-ea"/>
                <a:cs typeface="+mn-cs"/>
              </a:rPr>
              <a:t>Outline</a:t>
            </a:r>
            <a:r>
              <a:rPr lang="en-CA" sz="1200" kern="1200" dirty="0">
                <a:solidFill>
                  <a:schemeClr val="tx1"/>
                </a:solidFill>
                <a:effectLst/>
                <a:latin typeface="+mn-lt"/>
                <a:ea typeface="+mn-ea"/>
                <a:cs typeface="+mn-cs"/>
              </a:rPr>
              <a:t>.</a:t>
            </a:r>
          </a:p>
          <a:p>
            <a:r>
              <a:rPr lang="en-CA" sz="1200" kern="1200" dirty="0">
                <a:solidFill>
                  <a:schemeClr val="tx1"/>
                </a:solidFill>
                <a:effectLst/>
                <a:latin typeface="+mn-lt"/>
                <a:ea typeface="+mn-ea"/>
                <a:cs typeface="+mn-cs"/>
              </a:rPr>
              <a:t>“Previous generations that did not have an endless connection to the technical world had a different way of living, learning, and doing. While the speed of learning is great online, there are pitfalls. Is social media, “</a:t>
            </a:r>
            <a:r>
              <a:rPr lang="en-CA" sz="1200" i="1" kern="1200" dirty="0" err="1">
                <a:solidFill>
                  <a:schemeClr val="tx1"/>
                </a:solidFill>
                <a:effectLst/>
                <a:latin typeface="+mn-lt"/>
                <a:ea typeface="+mn-ea"/>
                <a:cs typeface="+mn-cs"/>
              </a:rPr>
              <a:t>Google.anything</a:t>
            </a:r>
            <a:r>
              <a:rPr lang="en-CA" sz="1200" kern="1200" dirty="0">
                <a:solidFill>
                  <a:schemeClr val="tx1"/>
                </a:solidFill>
                <a:effectLst/>
                <a:latin typeface="+mn-lt"/>
                <a:ea typeface="+mn-ea"/>
                <a:cs typeface="+mn-cs"/>
              </a:rPr>
              <a:t>”, and other digital mediums better than the old way of life or not? This is the debate. While I believe there are great elements to having the fast connection to worldwide information, there is also a downside. Covering this topic, I purpose to show you that life can be more than digital, it can be lived when our systems are turned off. “</a:t>
            </a:r>
          </a:p>
          <a:p>
            <a:pPr lvl="0"/>
            <a:r>
              <a:rPr lang="en-CA" sz="1200" kern="1200" dirty="0">
                <a:solidFill>
                  <a:schemeClr val="tx1"/>
                </a:solidFill>
                <a:effectLst/>
                <a:latin typeface="+mn-lt"/>
                <a:ea typeface="+mn-ea"/>
                <a:cs typeface="+mn-cs"/>
              </a:rPr>
              <a:t>What are the perks? When is Social Medial and Google a benefit?</a:t>
            </a:r>
          </a:p>
          <a:p>
            <a:pPr lvl="0"/>
            <a:r>
              <a:rPr lang="en-CA" sz="1200" kern="1200" dirty="0">
                <a:solidFill>
                  <a:schemeClr val="tx1"/>
                </a:solidFill>
                <a:effectLst/>
                <a:latin typeface="+mn-lt"/>
                <a:ea typeface="+mn-ea"/>
                <a:cs typeface="+mn-cs"/>
              </a:rPr>
              <a:t>When is Social Media and other online or digital sources a problem?</a:t>
            </a:r>
          </a:p>
          <a:p>
            <a:pPr lvl="0"/>
            <a:r>
              <a:rPr lang="en-CA" sz="1200" kern="1200" dirty="0">
                <a:solidFill>
                  <a:schemeClr val="tx1"/>
                </a:solidFill>
                <a:effectLst/>
                <a:latin typeface="+mn-lt"/>
                <a:ea typeface="+mn-ea"/>
                <a:cs typeface="+mn-cs"/>
              </a:rPr>
              <a:t>What did they do 30 years ago?</a:t>
            </a:r>
          </a:p>
          <a:p>
            <a:pPr lvl="0"/>
            <a:r>
              <a:rPr lang="en-CA" sz="1200" kern="1200" dirty="0">
                <a:solidFill>
                  <a:schemeClr val="tx1"/>
                </a:solidFill>
                <a:effectLst/>
                <a:latin typeface="+mn-lt"/>
                <a:ea typeface="+mn-ea"/>
                <a:cs typeface="+mn-cs"/>
              </a:rPr>
              <a:t>What can we learn from the old way? </a:t>
            </a:r>
          </a:p>
          <a:p>
            <a:pPr lvl="0"/>
            <a:r>
              <a:rPr lang="en-CA" sz="1200" kern="1200" dirty="0">
                <a:solidFill>
                  <a:schemeClr val="tx1"/>
                </a:solidFill>
                <a:effectLst/>
                <a:latin typeface="+mn-lt"/>
                <a:ea typeface="+mn-ea"/>
                <a:cs typeface="+mn-cs"/>
              </a:rPr>
              <a:t>Were there pitfalls with Media and Information before the world went online? </a:t>
            </a:r>
          </a:p>
          <a:p>
            <a:pPr lvl="0"/>
            <a:r>
              <a:rPr lang="en-CA" sz="1200" kern="1200" dirty="0">
                <a:solidFill>
                  <a:schemeClr val="tx1"/>
                </a:solidFill>
                <a:effectLst/>
                <a:latin typeface="+mn-lt"/>
                <a:ea typeface="+mn-ea"/>
                <a:cs typeface="+mn-cs"/>
              </a:rPr>
              <a:t>Making an informed decision.</a:t>
            </a:r>
          </a:p>
          <a:p>
            <a:pPr lvl="0"/>
            <a:r>
              <a:rPr lang="en-CA" sz="1200" kern="1200" dirty="0">
                <a:solidFill>
                  <a:schemeClr val="tx1"/>
                </a:solidFill>
                <a:effectLst/>
                <a:latin typeface="+mn-lt"/>
                <a:ea typeface="+mn-ea"/>
                <a:cs typeface="+mn-cs"/>
              </a:rPr>
              <a:t>Conclusion. </a:t>
            </a:r>
          </a:p>
          <a:p>
            <a:endParaRPr lang="en-CA" dirty="0"/>
          </a:p>
        </p:txBody>
      </p:sp>
      <p:sp>
        <p:nvSpPr>
          <p:cNvPr id="4" name="Slide Number Placeholder 3"/>
          <p:cNvSpPr>
            <a:spLocks noGrp="1"/>
          </p:cNvSpPr>
          <p:nvPr>
            <p:ph type="sldNum" sz="quarter" idx="5"/>
          </p:nvPr>
        </p:nvSpPr>
        <p:spPr/>
        <p:txBody>
          <a:bodyPr/>
          <a:lstStyle/>
          <a:p>
            <a:fld id="{97BEBE91-2160-40F5-87B8-71C60A763E39}" type="slidenum">
              <a:rPr lang="en-CA" smtClean="0"/>
              <a:t>2</a:t>
            </a:fld>
            <a:endParaRPr lang="en-CA"/>
          </a:p>
        </p:txBody>
      </p:sp>
    </p:spTree>
    <p:extLst>
      <p:ext uri="{BB962C8B-B14F-4D97-AF65-F5344CB8AC3E}">
        <p14:creationId xmlns:p14="http://schemas.microsoft.com/office/powerpoint/2010/main" val="2566207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POINT – NEWS AND WEATHER</a:t>
            </a:r>
          </a:p>
          <a:p>
            <a:r>
              <a:rPr lang="en-CA" sz="1200" kern="1200" dirty="0">
                <a:solidFill>
                  <a:schemeClr val="tx1"/>
                </a:solidFill>
                <a:effectLst/>
                <a:latin typeface="+mn-lt"/>
                <a:ea typeface="+mn-ea"/>
                <a:cs typeface="+mn-cs"/>
              </a:rPr>
              <a:t>“Having information at a moments’ notice is great. We can get up-to-date weather reports, the running score in for our favorite sporting event, follow the news as it happens, etc. You don’t even have to type the question in anymore. You can simply ask your smart friend “Google” or “Siri” and you can have that answer quickly.”</a:t>
            </a:r>
          </a:p>
          <a:p>
            <a:r>
              <a:rPr lang="en-CA" sz="1200" kern="1200" dirty="0">
                <a:solidFill>
                  <a:schemeClr val="tx1"/>
                </a:solidFill>
                <a:effectLst/>
                <a:latin typeface="+mn-lt"/>
                <a:ea typeface="+mn-ea"/>
                <a:cs typeface="+mn-cs"/>
              </a:rPr>
              <a:t>POINT – RESEARCH </a:t>
            </a:r>
          </a:p>
          <a:p>
            <a:r>
              <a:rPr lang="en-CA" sz="1200" kern="1200" dirty="0">
                <a:solidFill>
                  <a:schemeClr val="tx1"/>
                </a:solidFill>
                <a:effectLst/>
                <a:latin typeface="+mn-lt"/>
                <a:ea typeface="+mn-ea"/>
                <a:cs typeface="+mn-cs"/>
              </a:rPr>
              <a:t>“When given a research topic for school, student can quickly find resources and information needed. Customers can post their reviews of good or bad service quickly, so when you are considering your next dining or travel experience, you can find the very best based on customer experiences. Companies wanting to learn about their marketing demographic can resource statistics in their desired area and assess their strategies.”</a:t>
            </a:r>
          </a:p>
          <a:p>
            <a:endParaRPr lang="en-CA" dirty="0"/>
          </a:p>
        </p:txBody>
      </p:sp>
      <p:sp>
        <p:nvSpPr>
          <p:cNvPr id="4" name="Slide Number Placeholder 3"/>
          <p:cNvSpPr>
            <a:spLocks noGrp="1"/>
          </p:cNvSpPr>
          <p:nvPr>
            <p:ph type="sldNum" sz="quarter" idx="5"/>
          </p:nvPr>
        </p:nvSpPr>
        <p:spPr/>
        <p:txBody>
          <a:bodyPr/>
          <a:lstStyle/>
          <a:p>
            <a:fld id="{97BEBE91-2160-40F5-87B8-71C60A763E39}" type="slidenum">
              <a:rPr lang="en-CA" smtClean="0"/>
              <a:t>3</a:t>
            </a:fld>
            <a:endParaRPr lang="en-CA"/>
          </a:p>
        </p:txBody>
      </p:sp>
    </p:spTree>
    <p:extLst>
      <p:ext uri="{BB962C8B-B14F-4D97-AF65-F5344CB8AC3E}">
        <p14:creationId xmlns:p14="http://schemas.microsoft.com/office/powerpoint/2010/main" val="306874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POINT – SHOPPING</a:t>
            </a:r>
          </a:p>
          <a:p>
            <a:r>
              <a:rPr lang="en-CA" sz="1200" kern="1200" dirty="0">
                <a:solidFill>
                  <a:schemeClr val="tx1"/>
                </a:solidFill>
                <a:effectLst/>
                <a:latin typeface="+mn-lt"/>
                <a:ea typeface="+mn-ea"/>
                <a:cs typeface="+mn-cs"/>
              </a:rPr>
              <a:t>“Why not mention shopping? We can buy anything online now. Amazon, Wish.ca, </a:t>
            </a:r>
            <a:r>
              <a:rPr lang="en-CA" sz="1200" kern="1200" dirty="0" err="1">
                <a:solidFill>
                  <a:schemeClr val="tx1"/>
                </a:solidFill>
                <a:effectLst/>
                <a:latin typeface="+mn-lt"/>
                <a:ea typeface="+mn-ea"/>
                <a:cs typeface="+mn-cs"/>
              </a:rPr>
              <a:t>Ebay</a:t>
            </a:r>
            <a:r>
              <a:rPr lang="en-CA" sz="1200" kern="1200" dirty="0">
                <a:solidFill>
                  <a:schemeClr val="tx1"/>
                </a:solidFill>
                <a:effectLst/>
                <a:latin typeface="+mn-lt"/>
                <a:ea typeface="+mn-ea"/>
                <a:cs typeface="+mn-cs"/>
              </a:rPr>
              <a:t>, are just a few sites that have a vast community of buyers and sellers. You can get that movie you’ve been looking for. You can sell that item taking up space in the garage. Shopping online also means no crowds or long lines to get your shopping done. You can even do it in your pajamas. It’s as easy as clicking a button and before you know it, your new shoes are on the doorstep.”</a:t>
            </a:r>
          </a:p>
          <a:p>
            <a:r>
              <a:rPr lang="en-CA" sz="1200" kern="1200" dirty="0">
                <a:solidFill>
                  <a:schemeClr val="tx1"/>
                </a:solidFill>
                <a:effectLst/>
                <a:latin typeface="+mn-lt"/>
                <a:ea typeface="+mn-ea"/>
                <a:cs typeface="+mn-cs"/>
              </a:rPr>
              <a:t>POINT – EDUCATION</a:t>
            </a:r>
          </a:p>
          <a:p>
            <a:r>
              <a:rPr lang="en-CA" sz="1200" kern="1200" dirty="0">
                <a:solidFill>
                  <a:schemeClr val="tx1"/>
                </a:solidFill>
                <a:effectLst/>
                <a:latin typeface="+mn-lt"/>
                <a:ea typeface="+mn-ea"/>
                <a:cs typeface="+mn-cs"/>
              </a:rPr>
              <a:t>“Many classes can take place online. You can earn a degree in many areas of study, while never having to face a classroom. You can avoid juggling a scheduled class time and do so in your spare time. You can learn a new skill by watching online tutorials as well. </a:t>
            </a:r>
          </a:p>
          <a:p>
            <a:r>
              <a:rPr lang="en-CA" sz="1200" kern="1200" dirty="0">
                <a:solidFill>
                  <a:schemeClr val="tx1"/>
                </a:solidFill>
                <a:effectLst/>
                <a:latin typeface="+mn-lt"/>
                <a:ea typeface="+mn-ea"/>
                <a:cs typeface="+mn-cs"/>
              </a:rPr>
              <a:t>There are perks are many, many.”</a:t>
            </a:r>
          </a:p>
          <a:p>
            <a:endParaRPr lang="en-CA" dirty="0"/>
          </a:p>
        </p:txBody>
      </p:sp>
      <p:sp>
        <p:nvSpPr>
          <p:cNvPr id="4" name="Slide Number Placeholder 3"/>
          <p:cNvSpPr>
            <a:spLocks noGrp="1"/>
          </p:cNvSpPr>
          <p:nvPr>
            <p:ph type="sldNum" sz="quarter" idx="5"/>
          </p:nvPr>
        </p:nvSpPr>
        <p:spPr/>
        <p:txBody>
          <a:bodyPr/>
          <a:lstStyle/>
          <a:p>
            <a:fld id="{97BEBE91-2160-40F5-87B8-71C60A763E39}" type="slidenum">
              <a:rPr lang="en-CA" smtClean="0"/>
              <a:t>4</a:t>
            </a:fld>
            <a:endParaRPr lang="en-CA"/>
          </a:p>
        </p:txBody>
      </p:sp>
    </p:spTree>
    <p:extLst>
      <p:ext uri="{BB962C8B-B14F-4D97-AF65-F5344CB8AC3E}">
        <p14:creationId xmlns:p14="http://schemas.microsoft.com/office/powerpoint/2010/main" val="2723145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SCREEN FOUR</a:t>
            </a:r>
          </a:p>
          <a:p>
            <a:r>
              <a:rPr lang="en-CA" sz="1200" b="1" u="sng" kern="1200" dirty="0">
                <a:solidFill>
                  <a:schemeClr val="tx1"/>
                </a:solidFill>
                <a:effectLst/>
                <a:latin typeface="+mn-lt"/>
                <a:ea typeface="+mn-ea"/>
                <a:cs typeface="+mn-cs"/>
              </a:rPr>
              <a:t>When is Social Media and other online or digital sources a problem?</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“While Online Resources and Advantages exist, there are some facts you need to be aware of. Do you know where the information is coming from? Is it reliable? Is it rumour or fact based? Knowing the “source” of your “resource” is something to keep in mind, any time you are using the internet.”</a:t>
            </a:r>
          </a:p>
          <a:p>
            <a:r>
              <a:rPr lang="en-CA" sz="1200" kern="1200" dirty="0">
                <a:solidFill>
                  <a:schemeClr val="tx1"/>
                </a:solidFill>
                <a:effectLst/>
                <a:latin typeface="+mn-lt"/>
                <a:ea typeface="+mn-ea"/>
                <a:cs typeface="+mn-cs"/>
              </a:rPr>
              <a:t>POINT – NEWS ACCURACY</a:t>
            </a:r>
          </a:p>
          <a:p>
            <a:r>
              <a:rPr lang="en-CA" sz="1200" kern="1200" dirty="0">
                <a:solidFill>
                  <a:schemeClr val="tx1"/>
                </a:solidFill>
                <a:effectLst/>
                <a:latin typeface="+mn-lt"/>
                <a:ea typeface="+mn-ea"/>
                <a:cs typeface="+mn-cs"/>
              </a:rPr>
              <a:t>“Sometimes fake news travels faster than the truth. It’s like a juicy piece of gossip that you can’t wait to share with another. The problem with gossip, is it’s seldom accurate. One primary, current example is the media mayhem around the COVID-19 pandemic. Information about the virus spread quickly, but a lot of the initial facts were tainted by conspiracies and opinions, rather than informed facts. One such case was blogged by the Ontario SPCA, where several pets were abandoned for fear of the COVID virus being carried by their pet.” (Ontariospca.ca/blog)</a:t>
            </a:r>
          </a:p>
          <a:p>
            <a:r>
              <a:rPr lang="en-CA" sz="1200" kern="1200" dirty="0">
                <a:solidFill>
                  <a:schemeClr val="tx1"/>
                </a:solidFill>
                <a:effectLst/>
                <a:latin typeface="+mn-lt"/>
                <a:ea typeface="+mn-ea"/>
                <a:cs typeface="+mn-cs"/>
              </a:rPr>
              <a:t>POINT – RESEARCH</a:t>
            </a:r>
          </a:p>
          <a:p>
            <a:r>
              <a:rPr lang="en-CA" sz="1200" kern="1200" dirty="0">
                <a:solidFill>
                  <a:schemeClr val="tx1"/>
                </a:solidFill>
                <a:effectLst/>
                <a:latin typeface="+mn-lt"/>
                <a:ea typeface="+mn-ea"/>
                <a:cs typeface="+mn-cs"/>
              </a:rPr>
              <a:t>“There are loads and loads of articles and documents available online. However, some sites are based on opinions or biases. For completing a research paper, you need facts. To make any informed decision, you must have facts. A good way to ensure you are getting fact and not a </a:t>
            </a:r>
            <a:r>
              <a:rPr lang="en-CA" sz="1200" kern="1200" dirty="0" err="1">
                <a:solidFill>
                  <a:schemeClr val="tx1"/>
                </a:solidFill>
                <a:effectLst/>
                <a:latin typeface="+mn-lt"/>
                <a:ea typeface="+mn-ea"/>
                <a:cs typeface="+mn-cs"/>
              </a:rPr>
              <a:t>guestimated</a:t>
            </a:r>
            <a:r>
              <a:rPr lang="en-CA" sz="1200" kern="1200" dirty="0">
                <a:solidFill>
                  <a:schemeClr val="tx1"/>
                </a:solidFill>
                <a:effectLst/>
                <a:latin typeface="+mn-lt"/>
                <a:ea typeface="+mn-ea"/>
                <a:cs typeface="+mn-cs"/>
              </a:rPr>
              <a:t> opinion, is to know the source. A paper or article published by Global News, CNN, FOX News, CTV, Toronto Star, etc. Will have been researched well. The same holds true when it’s been published by a professional in the field. For example, learning about heart disease from the Heart and Stroke Foundation or Heart Surgeon is a good source, where as Dr. Jane Doe or </a:t>
            </a:r>
            <a:r>
              <a:rPr lang="en-CA" sz="1200" kern="1200" dirty="0" err="1">
                <a:solidFill>
                  <a:schemeClr val="tx1"/>
                </a:solidFill>
                <a:effectLst/>
                <a:latin typeface="+mn-lt"/>
                <a:ea typeface="+mn-ea"/>
                <a:cs typeface="+mn-cs"/>
              </a:rPr>
              <a:t>Dr.Google</a:t>
            </a:r>
            <a:r>
              <a:rPr lang="en-CA" sz="1200" kern="1200" dirty="0">
                <a:solidFill>
                  <a:schemeClr val="tx1"/>
                </a:solidFill>
                <a:effectLst/>
                <a:latin typeface="+mn-lt"/>
                <a:ea typeface="+mn-ea"/>
                <a:cs typeface="+mn-cs"/>
              </a:rPr>
              <a:t> may not have the facts. Documentation has been collected in fact, that links anxiety with Googling of symptoms. People have misdiagnosed themselves and missed critical facts. A Google Search should never replace a professional medical examination.” (hearth24.com)</a:t>
            </a:r>
          </a:p>
          <a:p>
            <a:endParaRPr lang="en-CA" dirty="0"/>
          </a:p>
        </p:txBody>
      </p:sp>
      <p:sp>
        <p:nvSpPr>
          <p:cNvPr id="4" name="Slide Number Placeholder 3"/>
          <p:cNvSpPr>
            <a:spLocks noGrp="1"/>
          </p:cNvSpPr>
          <p:nvPr>
            <p:ph type="sldNum" sz="quarter" idx="5"/>
          </p:nvPr>
        </p:nvSpPr>
        <p:spPr/>
        <p:txBody>
          <a:bodyPr/>
          <a:lstStyle/>
          <a:p>
            <a:fld id="{97BEBE91-2160-40F5-87B8-71C60A763E39}" type="slidenum">
              <a:rPr lang="en-CA" smtClean="0"/>
              <a:t>5</a:t>
            </a:fld>
            <a:endParaRPr lang="en-CA"/>
          </a:p>
        </p:txBody>
      </p:sp>
    </p:spTree>
    <p:extLst>
      <p:ext uri="{BB962C8B-B14F-4D97-AF65-F5344CB8AC3E}">
        <p14:creationId xmlns:p14="http://schemas.microsoft.com/office/powerpoint/2010/main" val="906509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POINT – SHOPPING</a:t>
            </a:r>
          </a:p>
          <a:p>
            <a:r>
              <a:rPr lang="en-CA" sz="1200" kern="1200" dirty="0">
                <a:solidFill>
                  <a:schemeClr val="tx1"/>
                </a:solidFill>
                <a:effectLst/>
                <a:latin typeface="+mn-lt"/>
                <a:ea typeface="+mn-ea"/>
                <a:cs typeface="+mn-cs"/>
              </a:rPr>
              <a:t>“Sure, it’s fast and easy, but there are true pitfalls. Scams are one problem, but there can also be issues with quality. Have you ever ordered an item online, convinced it was great deal, only to discover that this product was nothing more than a cheap piece of …... Well you know what I mean. You can’t try them out first. You can’t try them on. Returning them can be a hassle. Not to mention the risk of putting your credit card and personal information online can open you up to Identity Theft scandals.” (advantages.ca)</a:t>
            </a:r>
          </a:p>
          <a:p>
            <a:r>
              <a:rPr lang="en-CA" sz="1200" kern="1200" dirty="0">
                <a:solidFill>
                  <a:schemeClr val="tx1"/>
                </a:solidFill>
                <a:effectLst/>
                <a:latin typeface="+mn-lt"/>
                <a:ea typeface="+mn-ea"/>
                <a:cs typeface="+mn-cs"/>
              </a:rPr>
              <a:t>POINT – EDUCATION</a:t>
            </a:r>
          </a:p>
          <a:p>
            <a:r>
              <a:rPr lang="en-CA" sz="1200" kern="1200" dirty="0">
                <a:solidFill>
                  <a:schemeClr val="tx1"/>
                </a:solidFill>
                <a:effectLst/>
                <a:latin typeface="+mn-lt"/>
                <a:ea typeface="+mn-ea"/>
                <a:cs typeface="+mn-cs"/>
              </a:rPr>
              <a:t>“While some things can be learned from home, there is something to be said for face-to-face interaction, classroom collaboration, and hearing/seeing your instructor’s lectures. The other side is that you can’t always learn online. Some things need to have a hands-on aspect to ensure you understand what you are doing. Imagine if your surgeon got his/her degree from his living room?” </a:t>
            </a:r>
          </a:p>
          <a:p>
            <a:endParaRPr lang="en-CA" dirty="0"/>
          </a:p>
        </p:txBody>
      </p:sp>
      <p:sp>
        <p:nvSpPr>
          <p:cNvPr id="4" name="Slide Number Placeholder 3"/>
          <p:cNvSpPr>
            <a:spLocks noGrp="1"/>
          </p:cNvSpPr>
          <p:nvPr>
            <p:ph type="sldNum" sz="quarter" idx="5"/>
          </p:nvPr>
        </p:nvSpPr>
        <p:spPr/>
        <p:txBody>
          <a:bodyPr/>
          <a:lstStyle/>
          <a:p>
            <a:fld id="{97BEBE91-2160-40F5-87B8-71C60A763E39}" type="slidenum">
              <a:rPr lang="en-CA" smtClean="0"/>
              <a:t>6</a:t>
            </a:fld>
            <a:endParaRPr lang="en-CA"/>
          </a:p>
        </p:txBody>
      </p:sp>
    </p:spTree>
    <p:extLst>
      <p:ext uri="{BB962C8B-B14F-4D97-AF65-F5344CB8AC3E}">
        <p14:creationId xmlns:p14="http://schemas.microsoft.com/office/powerpoint/2010/main" val="292908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POINT – PEN AND PAPER</a:t>
            </a:r>
          </a:p>
          <a:p>
            <a:r>
              <a:rPr lang="en-CA" sz="1200" kern="1200" dirty="0">
                <a:solidFill>
                  <a:schemeClr val="tx1"/>
                </a:solidFill>
                <a:effectLst/>
                <a:latin typeface="+mn-lt"/>
                <a:ea typeface="+mn-ea"/>
                <a:cs typeface="+mn-cs"/>
              </a:rPr>
              <a:t>“Obviously, life looked quite different 30 years ago or so. Life before the technical everything world, we used pens and pencils to write letters, a basic calculator or our minds or pen and paper, we talked to our peers face-to-face, the list goes on. We didn’t have the internet to give us information quite so quickly. We would have to go to a library, check out a book or twelve. We could use the microform (image provided) pieces of clipped articles were put upon plastic sheets and viewed through a large window. It was slow, but efficient for its time. The internet does have the information we seek, however, sometimes an in-depth version is better sourced tangibly.” </a:t>
            </a:r>
          </a:p>
          <a:p>
            <a:r>
              <a:rPr lang="en-CA" sz="1200" kern="1200" dirty="0">
                <a:solidFill>
                  <a:schemeClr val="tx1"/>
                </a:solidFill>
                <a:effectLst/>
                <a:latin typeface="+mn-lt"/>
                <a:ea typeface="+mn-ea"/>
                <a:cs typeface="+mn-cs"/>
              </a:rPr>
              <a:t>POINT – DEEPER READING</a:t>
            </a:r>
          </a:p>
          <a:p>
            <a:r>
              <a:rPr lang="en-CA" sz="1200" kern="1200" dirty="0">
                <a:solidFill>
                  <a:schemeClr val="tx1"/>
                </a:solidFill>
                <a:effectLst/>
                <a:latin typeface="+mn-lt"/>
                <a:ea typeface="+mn-ea"/>
                <a:cs typeface="+mn-cs"/>
              </a:rPr>
              <a:t>“Another point, we didn’t have </a:t>
            </a:r>
            <a:r>
              <a:rPr lang="en-CA" sz="1200" kern="1200" dirty="0" err="1">
                <a:solidFill>
                  <a:schemeClr val="tx1"/>
                </a:solidFill>
                <a:effectLst/>
                <a:latin typeface="+mn-lt"/>
                <a:ea typeface="+mn-ea"/>
                <a:cs typeface="+mn-cs"/>
              </a:rPr>
              <a:t>cut’n’paste</a:t>
            </a:r>
            <a:r>
              <a:rPr lang="en-CA" sz="1200" kern="1200" dirty="0">
                <a:solidFill>
                  <a:schemeClr val="tx1"/>
                </a:solidFill>
                <a:effectLst/>
                <a:latin typeface="+mn-lt"/>
                <a:ea typeface="+mn-ea"/>
                <a:cs typeface="+mn-cs"/>
              </a:rPr>
              <a:t> options. We couldn’t simply highlight our fact and paste it into a project. We had to either write it out or type it out. This often forced you to go deeper into finding the gist of what you wanted to say.”</a:t>
            </a:r>
          </a:p>
          <a:p>
            <a:r>
              <a:rPr lang="en-CA" sz="1200" kern="1200" dirty="0">
                <a:solidFill>
                  <a:schemeClr val="tx1"/>
                </a:solidFill>
                <a:effectLst/>
                <a:latin typeface="+mn-lt"/>
                <a:ea typeface="+mn-ea"/>
                <a:cs typeface="+mn-cs"/>
              </a:rPr>
              <a:t>POINT – LEARNING FROM OUR ELDERS</a:t>
            </a:r>
          </a:p>
          <a:p>
            <a:r>
              <a:rPr lang="en-CA" sz="1200" kern="1200" dirty="0">
                <a:solidFill>
                  <a:schemeClr val="tx1"/>
                </a:solidFill>
                <a:effectLst/>
                <a:latin typeface="+mn-lt"/>
                <a:ea typeface="+mn-ea"/>
                <a:cs typeface="+mn-cs"/>
              </a:rPr>
              <a:t>“Also, we had the benefit of learning from those who had gone before. Humans learned from one another. The indigenous way of life was to learn from your older tribe members, who passed their wisdom down. Albeit, there is much elders can learn from the younger generation too. Still, learning from our historical society has merit.”</a:t>
            </a:r>
          </a:p>
          <a:p>
            <a:endParaRPr lang="en-CA" dirty="0"/>
          </a:p>
        </p:txBody>
      </p:sp>
      <p:sp>
        <p:nvSpPr>
          <p:cNvPr id="4" name="Slide Number Placeholder 3"/>
          <p:cNvSpPr>
            <a:spLocks noGrp="1"/>
          </p:cNvSpPr>
          <p:nvPr>
            <p:ph type="sldNum" sz="quarter" idx="5"/>
          </p:nvPr>
        </p:nvSpPr>
        <p:spPr/>
        <p:txBody>
          <a:bodyPr/>
          <a:lstStyle/>
          <a:p>
            <a:fld id="{97BEBE91-2160-40F5-87B8-71C60A763E39}" type="slidenum">
              <a:rPr lang="en-CA" smtClean="0"/>
              <a:t>7</a:t>
            </a:fld>
            <a:endParaRPr lang="en-CA"/>
          </a:p>
        </p:txBody>
      </p:sp>
    </p:spTree>
    <p:extLst>
      <p:ext uri="{BB962C8B-B14F-4D97-AF65-F5344CB8AC3E}">
        <p14:creationId xmlns:p14="http://schemas.microsoft.com/office/powerpoint/2010/main" val="80630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What can we do to ensure accuracy and security when using the world of online information? </a:t>
            </a:r>
          </a:p>
          <a:p>
            <a:r>
              <a:rPr lang="en-CA" sz="1200" kern="1200" dirty="0">
                <a:solidFill>
                  <a:schemeClr val="tx1"/>
                </a:solidFill>
                <a:effectLst/>
                <a:latin typeface="+mn-lt"/>
                <a:ea typeface="+mn-ea"/>
                <a:cs typeface="+mn-cs"/>
              </a:rPr>
              <a:t>Don’t take assume your information is accurate. Ask questions. Research it. Re-research it, and then re-re-research it. Be thorough…</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Ensure your sources are reputable. It’s okay to question what you’ve heard or read. It’s okay to take a moment to double check and even triple check your information. Keep note of resources that have been accurate and which ones are not. Ask, is this an opinion? Is the source reputable? </a:t>
            </a:r>
          </a:p>
          <a:p>
            <a:endParaRPr lang="en-CA" dirty="0"/>
          </a:p>
        </p:txBody>
      </p:sp>
      <p:sp>
        <p:nvSpPr>
          <p:cNvPr id="4" name="Slide Number Placeholder 3"/>
          <p:cNvSpPr>
            <a:spLocks noGrp="1"/>
          </p:cNvSpPr>
          <p:nvPr>
            <p:ph type="sldNum" sz="quarter" idx="5"/>
          </p:nvPr>
        </p:nvSpPr>
        <p:spPr/>
        <p:txBody>
          <a:bodyPr/>
          <a:lstStyle/>
          <a:p>
            <a:fld id="{97BEBE91-2160-40F5-87B8-71C60A763E39}" type="slidenum">
              <a:rPr lang="en-CA" smtClean="0"/>
              <a:t>8</a:t>
            </a:fld>
            <a:endParaRPr lang="en-CA"/>
          </a:p>
        </p:txBody>
      </p:sp>
    </p:spTree>
    <p:extLst>
      <p:ext uri="{BB962C8B-B14F-4D97-AF65-F5344CB8AC3E}">
        <p14:creationId xmlns:p14="http://schemas.microsoft.com/office/powerpoint/2010/main" val="869410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Information is available at a fingertip or voice prompt, but that doesn’t mean it’s always correct. Take the time to know the facts from the lies before making conclusive decisions. When you share a piece of information, make sure you have the truth available. Fear and mayhem are spread by lies. Don’t participate in spreading false information, be thorough and people will learn to trust your judgement and shares in the future. Be informed, accurately. </a:t>
            </a: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5"/>
          </p:nvPr>
        </p:nvSpPr>
        <p:spPr/>
        <p:txBody>
          <a:bodyPr/>
          <a:lstStyle/>
          <a:p>
            <a:fld id="{97BEBE91-2160-40F5-87B8-71C60A763E39}" type="slidenum">
              <a:rPr lang="en-CA" smtClean="0"/>
              <a:t>9</a:t>
            </a:fld>
            <a:endParaRPr lang="en-CA"/>
          </a:p>
        </p:txBody>
      </p:sp>
    </p:spTree>
    <p:extLst>
      <p:ext uri="{BB962C8B-B14F-4D97-AF65-F5344CB8AC3E}">
        <p14:creationId xmlns:p14="http://schemas.microsoft.com/office/powerpoint/2010/main" val="3194529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4/9/2020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4/9/2020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4/9/2020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4/9/2020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4/9/2020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hyperlink" Target="https://mediaspectrum.net/how-social-media-can-benefit-news-publishers/" TargetMode="External"/><Relationship Id="rId3" Type="http://schemas.openxmlformats.org/officeDocument/2006/relationships/hyperlink" Target="https://ontariospca.ca/blog/covid-19-and-your-pets-fact-vs-fiction/" TargetMode="External"/><Relationship Id="rId7" Type="http://schemas.openxmlformats.org/officeDocument/2006/relationships/hyperlink" Target="https://www.quora.com/Why-has-online-news-become-popular" TargetMode="External"/><Relationship Id="rId2" Type="http://schemas.openxmlformats.org/officeDocument/2006/relationships/hyperlink" Target="https://academia.stackexchange.com/questions/132376/how-did-researchers-find-articles-before-the-internet-and-the-computer-era" TargetMode="External"/><Relationship Id="rId1" Type="http://schemas.openxmlformats.org/officeDocument/2006/relationships/slideLayout" Target="../slideLayouts/slideLayout4.xml"/><Relationship Id="rId6" Type="http://schemas.openxmlformats.org/officeDocument/2006/relationships/hyperlink" Target="https://toughnickel.com/frugal-living/Online-shopping-sites-benefits" TargetMode="External"/><Relationship Id="rId5" Type="http://schemas.openxmlformats.org/officeDocument/2006/relationships/hyperlink" Target="https://elearningindustry.com/5-advantages-of-online-learning-education-without-leaving-home" TargetMode="External"/><Relationship Id="rId4" Type="http://schemas.openxmlformats.org/officeDocument/2006/relationships/hyperlink" Target="https://www.advantageccs.org/blog/10-pitfalls-of-online-shopping" TargetMode="External"/><Relationship Id="rId9" Type="http://schemas.openxmlformats.org/officeDocument/2006/relationships/hyperlink" Target="https://www.colorado.edu/history/undergraduates/paper-guidelines/using-internet-resear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B467-088C-4F3D-A9A7-105C4E1E20CD}"/>
              </a:ext>
            </a:extLst>
          </p:cNvPr>
          <p:cNvSpPr>
            <a:spLocks noGrp="1"/>
          </p:cNvSpPr>
          <p:nvPr>
            <p:ph type="title"/>
          </p:nvPr>
        </p:nvSpPr>
        <p:spPr>
          <a:xfrm>
            <a:off x="8458200" y="607392"/>
            <a:ext cx="3161963" cy="1645920"/>
          </a:xfrm>
        </p:spPr>
        <p:txBody>
          <a:bodyPr anchor="b">
            <a:normAutofit/>
          </a:bodyPr>
          <a:lstStyle/>
          <a:p>
            <a:r>
              <a:rPr lang="en-US"/>
              <a:t>The World of Online Information</a:t>
            </a:r>
          </a:p>
        </p:txBody>
      </p:sp>
      <p:pic>
        <p:nvPicPr>
          <p:cNvPr id="8" name="Picture 7" descr="A picture containing remote, control, indoor, television&#10;&#10;Description automatically generated">
            <a:extLst>
              <a:ext uri="{FF2B5EF4-FFF2-40B4-BE49-F238E27FC236}">
                <a16:creationId xmlns:a16="http://schemas.microsoft.com/office/drawing/2014/main" id="{DA44A9FE-AFA9-4629-BE99-E08BF1468C70}"/>
              </a:ext>
            </a:extLst>
          </p:cNvPr>
          <p:cNvPicPr>
            <a:picLocks noChangeAspect="1"/>
          </p:cNvPicPr>
          <p:nvPr/>
        </p:nvPicPr>
        <p:blipFill>
          <a:blip r:embed="rId3"/>
          <a:stretch>
            <a:fillRect/>
          </a:stretch>
        </p:blipFill>
        <p:spPr>
          <a:xfrm>
            <a:off x="685800" y="987742"/>
            <a:ext cx="6858000" cy="4577715"/>
          </a:xfrm>
          <a:prstGeom prst="rect">
            <a:avLst/>
          </a:prstGeom>
          <a:noFill/>
        </p:spPr>
      </p:pic>
      <p:sp>
        <p:nvSpPr>
          <p:cNvPr id="3" name="Subtitle 2">
            <a:extLst>
              <a:ext uri="{FF2B5EF4-FFF2-40B4-BE49-F238E27FC236}">
                <a16:creationId xmlns:a16="http://schemas.microsoft.com/office/drawing/2014/main" id="{C8722DDC-8EEE-4A06-8DFE-B44871EAA2CF}"/>
              </a:ext>
            </a:extLst>
          </p:cNvPr>
          <p:cNvSpPr>
            <a:spLocks noGrp="1"/>
          </p:cNvSpPr>
          <p:nvPr>
            <p:ph type="body" sz="half" idx="2"/>
          </p:nvPr>
        </p:nvSpPr>
        <p:spPr>
          <a:xfrm>
            <a:off x="8458200" y="2336800"/>
            <a:ext cx="3161963" cy="3606800"/>
          </a:xfrm>
        </p:spPr>
        <p:txBody>
          <a:bodyPr>
            <a:normAutofit/>
          </a:bodyPr>
          <a:lstStyle/>
          <a:p>
            <a:pPr>
              <a:spcAft>
                <a:spcPts val="600"/>
              </a:spcAft>
            </a:pPr>
            <a:r>
              <a:rPr lang="en-US" i="1" dirty="0"/>
              <a:t>Challenging how we source information.</a:t>
            </a:r>
            <a:endParaRPr lang="en-US" i="1"/>
          </a:p>
        </p:txBody>
      </p:sp>
    </p:spTree>
    <p:extLst>
      <p:ext uri="{BB962C8B-B14F-4D97-AF65-F5344CB8AC3E}">
        <p14:creationId xmlns:p14="http://schemas.microsoft.com/office/powerpoint/2010/main" val="258428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0939-FA02-468C-9F06-75BBFAFCACFB}"/>
              </a:ext>
            </a:extLst>
          </p:cNvPr>
          <p:cNvSpPr>
            <a:spLocks noGrp="1"/>
          </p:cNvSpPr>
          <p:nvPr>
            <p:ph type="title"/>
          </p:nvPr>
        </p:nvSpPr>
        <p:spPr/>
        <p:txBody>
          <a:bodyPr/>
          <a:lstStyle/>
          <a:p>
            <a:r>
              <a:rPr lang="en-CA" dirty="0"/>
              <a:t>Resources</a:t>
            </a:r>
          </a:p>
        </p:txBody>
      </p:sp>
      <p:sp>
        <p:nvSpPr>
          <p:cNvPr id="3" name="Content Placeholder 2">
            <a:extLst>
              <a:ext uri="{FF2B5EF4-FFF2-40B4-BE49-F238E27FC236}">
                <a16:creationId xmlns:a16="http://schemas.microsoft.com/office/drawing/2014/main" id="{08A2EC0F-048E-415F-99A8-18F6F44AE20F}"/>
              </a:ext>
            </a:extLst>
          </p:cNvPr>
          <p:cNvSpPr>
            <a:spLocks noGrp="1"/>
          </p:cNvSpPr>
          <p:nvPr>
            <p:ph sz="half" idx="1"/>
          </p:nvPr>
        </p:nvSpPr>
        <p:spPr/>
        <p:txBody>
          <a:bodyPr>
            <a:normAutofit fontScale="47500" lnSpcReduction="20000"/>
          </a:bodyPr>
          <a:lstStyle/>
          <a:p>
            <a:r>
              <a:rPr lang="en-CA" dirty="0"/>
              <a:t>Academia, Stack Exchange, (2020), How did researchers find articles before the Internet and Computer era, </a:t>
            </a:r>
            <a:r>
              <a:rPr lang="en-CA" u="sng" dirty="0">
                <a:hlinkClick r:id="rId2"/>
              </a:rPr>
              <a:t>https://academia.stackexchange.com/questions/132376/how-did-researchers-find-articles-before-the-internet-and-the-computer-era</a:t>
            </a:r>
            <a:endParaRPr lang="en-CA" dirty="0"/>
          </a:p>
          <a:p>
            <a:r>
              <a:rPr lang="en-CA" dirty="0"/>
              <a:t>Cook, E. (2020, March 25), COVID-19 and your pets – Fact vs. Fiction, General Pet Care, Interesting, </a:t>
            </a:r>
            <a:r>
              <a:rPr lang="en-CA" u="sng" dirty="0">
                <a:hlinkClick r:id="rId3"/>
              </a:rPr>
              <a:t>https://ontariospca.ca/blog/covid-19-and-your-pets-fact-vs-fiction/</a:t>
            </a:r>
            <a:endParaRPr lang="en-CA" dirty="0"/>
          </a:p>
          <a:p>
            <a:r>
              <a:rPr lang="en-CA" dirty="0" err="1"/>
              <a:t>Mangis</a:t>
            </a:r>
            <a:r>
              <a:rPr lang="en-CA" dirty="0"/>
              <a:t>, L. (March 25, 2020), 10 pitfalls of online shopping, </a:t>
            </a:r>
            <a:r>
              <a:rPr lang="en-CA" u="sng" dirty="0">
                <a:hlinkClick r:id="rId4"/>
              </a:rPr>
              <a:t>https://www.advantageccs.org/blog/10-pitfalls-of-online-shopping</a:t>
            </a:r>
            <a:endParaRPr lang="en-CA" dirty="0"/>
          </a:p>
          <a:p>
            <a:r>
              <a:rPr lang="en-CA" dirty="0"/>
              <a:t>Norman, S. (2016), 5 Advantages of Online Learning: Education Without Leaving Home, ELEARNING BASICS, </a:t>
            </a:r>
            <a:r>
              <a:rPr lang="en-CA" u="sng" dirty="0">
                <a:hlinkClick r:id="rId5"/>
              </a:rPr>
              <a:t>https://elearningindustry.com/5-advantages-of-online-learning-education-without-leaving-home</a:t>
            </a:r>
            <a:endParaRPr lang="en-CA" dirty="0"/>
          </a:p>
          <a:p>
            <a:r>
              <a:rPr lang="en-CA" dirty="0"/>
              <a:t>Jain, A. (2018), Top 10 </a:t>
            </a:r>
            <a:r>
              <a:rPr lang="en-CA" dirty="0" err="1"/>
              <a:t>Benfits</a:t>
            </a:r>
            <a:r>
              <a:rPr lang="en-CA" dirty="0"/>
              <a:t> of Online Shopping, (and 10 Disadvantages),  </a:t>
            </a:r>
            <a:r>
              <a:rPr lang="en-CA" u="sng" dirty="0">
                <a:hlinkClick r:id="rId6"/>
              </a:rPr>
              <a:t>https://toughnickel.com/frugal-living/Online-shopping-sites-benefits</a:t>
            </a:r>
            <a:endParaRPr lang="en-CA" dirty="0"/>
          </a:p>
          <a:p>
            <a:r>
              <a:rPr lang="en-CA" dirty="0" err="1"/>
              <a:t>Kubala-Chuchnowska</a:t>
            </a:r>
            <a:r>
              <a:rPr lang="en-CA" dirty="0"/>
              <a:t>, (December 5, 2018), Work at </a:t>
            </a:r>
            <a:r>
              <a:rPr lang="en-CA" dirty="0" err="1"/>
              <a:t>PressPad</a:t>
            </a:r>
            <a:r>
              <a:rPr lang="en-CA" dirty="0"/>
              <a:t> Digital Publishing, </a:t>
            </a:r>
            <a:r>
              <a:rPr lang="en-CA" u="sng" dirty="0">
                <a:hlinkClick r:id="rId7"/>
              </a:rPr>
              <a:t>https://www.quora.com/Why-has-online-news-become-popular</a:t>
            </a:r>
            <a:endParaRPr lang="en-CA" dirty="0"/>
          </a:p>
          <a:p>
            <a:r>
              <a:rPr lang="en-CA" dirty="0" err="1"/>
              <a:t>Sadmin</a:t>
            </a:r>
            <a:r>
              <a:rPr lang="en-CA" dirty="0"/>
              <a:t>, M. (2015), Beyond the Likes and Tweets: How Social Media Can Benefit News Publishers, </a:t>
            </a:r>
            <a:r>
              <a:rPr lang="en-CA" u="sng" dirty="0">
                <a:hlinkClick r:id="rId8"/>
              </a:rPr>
              <a:t>https://mediaspectrum.net/how-social-media-can-benefit-news-publishers/</a:t>
            </a:r>
            <a:endParaRPr lang="en-CA" dirty="0"/>
          </a:p>
          <a:p>
            <a:r>
              <a:rPr lang="en-CA" dirty="0"/>
              <a:t>University of Colorado, (March 19, 2020), </a:t>
            </a:r>
            <a:r>
              <a:rPr lang="en-CA" u="sng" dirty="0">
                <a:hlinkClick r:id="rId9"/>
              </a:rPr>
              <a:t>https://www.colorado.edu/history/undergraduates/paper-guidelines/using-internet-research</a:t>
            </a:r>
            <a:endParaRPr lang="en-CA" dirty="0"/>
          </a:p>
          <a:p>
            <a:endParaRPr lang="en-CA" dirty="0"/>
          </a:p>
        </p:txBody>
      </p:sp>
      <p:sp>
        <p:nvSpPr>
          <p:cNvPr id="4" name="Content Placeholder 3">
            <a:extLst>
              <a:ext uri="{FF2B5EF4-FFF2-40B4-BE49-F238E27FC236}">
                <a16:creationId xmlns:a16="http://schemas.microsoft.com/office/drawing/2014/main" id="{B13AA89F-AACC-4034-8A7F-9B7079F692F8}"/>
              </a:ext>
            </a:extLst>
          </p:cNvPr>
          <p:cNvSpPr>
            <a:spLocks noGrp="1"/>
          </p:cNvSpPr>
          <p:nvPr>
            <p:ph sz="half" idx="2"/>
          </p:nvPr>
        </p:nvSpPr>
        <p:spPr/>
        <p:txBody>
          <a:bodyPr>
            <a:normAutofit fontScale="47500" lnSpcReduction="20000"/>
          </a:bodyPr>
          <a:lstStyle/>
          <a:p>
            <a:endParaRPr lang="en-CA"/>
          </a:p>
        </p:txBody>
      </p:sp>
    </p:spTree>
    <p:extLst>
      <p:ext uri="{BB962C8B-B14F-4D97-AF65-F5344CB8AC3E}">
        <p14:creationId xmlns:p14="http://schemas.microsoft.com/office/powerpoint/2010/main" val="2111427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chor="ctr">
            <a:normAutofit/>
          </a:bodyPr>
          <a:lstStyle/>
          <a:p>
            <a:r>
              <a:rPr lang="en-US" dirty="0"/>
              <a:t>The World of Social Media </a:t>
            </a:r>
            <a:br>
              <a:rPr lang="en-US" dirty="0"/>
            </a:br>
            <a:r>
              <a:rPr lang="en-US" dirty="0"/>
              <a:t>&amp; Google Searching</a:t>
            </a:r>
            <a:endParaRPr lang="en-US"/>
          </a:p>
        </p:txBody>
      </p:sp>
      <p:sp>
        <p:nvSpPr>
          <p:cNvPr id="3" name="Content Placeholder 2">
            <a:extLst>
              <a:ext uri="{FF2B5EF4-FFF2-40B4-BE49-F238E27FC236}">
                <a16:creationId xmlns:a16="http://schemas.microsoft.com/office/drawing/2014/main" id="{AE70DC2E-5419-4C7B-AE01-993DB1AD7BEB}"/>
              </a:ext>
            </a:extLst>
          </p:cNvPr>
          <p:cNvSpPr>
            <a:spLocks noGrp="1"/>
          </p:cNvSpPr>
          <p:nvPr>
            <p:ph sz="half" idx="1"/>
          </p:nvPr>
        </p:nvSpPr>
        <p:spPr>
          <a:xfrm>
            <a:off x="1066800" y="2103120"/>
            <a:ext cx="4663440" cy="3749040"/>
          </a:xfrm>
        </p:spPr>
        <p:txBody>
          <a:bodyPr>
            <a:normAutofit/>
          </a:bodyPr>
          <a:lstStyle/>
          <a:p>
            <a:r>
              <a:rPr lang="en-CA"/>
              <a:t>What are the perks? </a:t>
            </a:r>
          </a:p>
          <a:p>
            <a:r>
              <a:rPr lang="en-CA"/>
              <a:t>When is Social Media and Google Searching a benefit</a:t>
            </a:r>
          </a:p>
          <a:p>
            <a:r>
              <a:rPr lang="en-CA"/>
              <a:t>What did they do before? </a:t>
            </a:r>
          </a:p>
          <a:p>
            <a:r>
              <a:rPr lang="en-CA"/>
              <a:t>What can we learn from the old way? </a:t>
            </a:r>
          </a:p>
          <a:p>
            <a:r>
              <a:rPr lang="en-CA"/>
              <a:t>What can go wrong with Social Media and Google Searching?</a:t>
            </a:r>
          </a:p>
          <a:p>
            <a:r>
              <a:rPr lang="en-CA"/>
              <a:t>Make informed decisions</a:t>
            </a:r>
          </a:p>
          <a:p>
            <a:pPr marL="0" indent="0">
              <a:buNone/>
            </a:pPr>
            <a:endParaRPr lang="en-CA" dirty="0"/>
          </a:p>
        </p:txBody>
      </p:sp>
      <p:pic>
        <p:nvPicPr>
          <p:cNvPr id="6" name="Picture 5" descr="A close up of a device&#10;&#10;Description automatically generated">
            <a:extLst>
              <a:ext uri="{FF2B5EF4-FFF2-40B4-BE49-F238E27FC236}">
                <a16:creationId xmlns:a16="http://schemas.microsoft.com/office/drawing/2014/main" id="{E4FBE43B-7E40-4C35-BF3F-92429713DC90}"/>
              </a:ext>
            </a:extLst>
          </p:cNvPr>
          <p:cNvPicPr>
            <a:picLocks noChangeAspect="1"/>
          </p:cNvPicPr>
          <p:nvPr/>
        </p:nvPicPr>
        <p:blipFill rotWithShape="1">
          <a:blip r:embed="rId3"/>
          <a:srcRect r="17280" b="-1"/>
          <a:stretch/>
        </p:blipFill>
        <p:spPr>
          <a:xfrm>
            <a:off x="6461760" y="2103120"/>
            <a:ext cx="4663440" cy="3749040"/>
          </a:xfrm>
          <a:prstGeom prst="rect">
            <a:avLst/>
          </a:prstGeom>
          <a:noFill/>
        </p:spPr>
      </p:pic>
    </p:spTree>
    <p:extLst>
      <p:ext uri="{BB962C8B-B14F-4D97-AF65-F5344CB8AC3E}">
        <p14:creationId xmlns:p14="http://schemas.microsoft.com/office/powerpoint/2010/main" val="18324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0229D-BC5C-4E71-AB83-5C90AC73B1DB}"/>
              </a:ext>
            </a:extLst>
          </p:cNvPr>
          <p:cNvSpPr>
            <a:spLocks noGrp="1"/>
          </p:cNvSpPr>
          <p:nvPr>
            <p:ph type="title"/>
          </p:nvPr>
        </p:nvSpPr>
        <p:spPr/>
        <p:txBody>
          <a:bodyPr/>
          <a:lstStyle/>
          <a:p>
            <a:r>
              <a:rPr lang="en-CA" dirty="0"/>
              <a:t>When is Social Media and Google helpful?</a:t>
            </a:r>
          </a:p>
        </p:txBody>
      </p:sp>
      <p:sp>
        <p:nvSpPr>
          <p:cNvPr id="3" name="Content Placeholder 2">
            <a:extLst>
              <a:ext uri="{FF2B5EF4-FFF2-40B4-BE49-F238E27FC236}">
                <a16:creationId xmlns:a16="http://schemas.microsoft.com/office/drawing/2014/main" id="{333B8ADE-7D36-4C9F-AAFF-8521198529A7}"/>
              </a:ext>
            </a:extLst>
          </p:cNvPr>
          <p:cNvSpPr>
            <a:spLocks noGrp="1"/>
          </p:cNvSpPr>
          <p:nvPr>
            <p:ph sz="half" idx="1"/>
          </p:nvPr>
        </p:nvSpPr>
        <p:spPr>
          <a:xfrm>
            <a:off x="1066800" y="2103120"/>
            <a:ext cx="4663440" cy="476794"/>
          </a:xfrm>
        </p:spPr>
        <p:txBody>
          <a:bodyPr/>
          <a:lstStyle/>
          <a:p>
            <a:r>
              <a:rPr lang="en-CA" dirty="0"/>
              <a:t>News and Weather</a:t>
            </a:r>
          </a:p>
        </p:txBody>
      </p:sp>
      <p:sp>
        <p:nvSpPr>
          <p:cNvPr id="4" name="Content Placeholder 3">
            <a:extLst>
              <a:ext uri="{FF2B5EF4-FFF2-40B4-BE49-F238E27FC236}">
                <a16:creationId xmlns:a16="http://schemas.microsoft.com/office/drawing/2014/main" id="{4EC8A28C-1116-457B-954D-786877207371}"/>
              </a:ext>
            </a:extLst>
          </p:cNvPr>
          <p:cNvSpPr>
            <a:spLocks noGrp="1"/>
          </p:cNvSpPr>
          <p:nvPr>
            <p:ph sz="half" idx="2"/>
          </p:nvPr>
        </p:nvSpPr>
        <p:spPr>
          <a:xfrm>
            <a:off x="6461760" y="2103120"/>
            <a:ext cx="4663440" cy="476794"/>
          </a:xfrm>
        </p:spPr>
        <p:txBody>
          <a:bodyPr/>
          <a:lstStyle/>
          <a:p>
            <a:r>
              <a:rPr lang="en-CA" dirty="0"/>
              <a:t>Research</a:t>
            </a:r>
          </a:p>
        </p:txBody>
      </p:sp>
      <p:pic>
        <p:nvPicPr>
          <p:cNvPr id="6" name="Picture 5" descr="A group of different colored umbrella&#10;&#10;Description automatically generated">
            <a:extLst>
              <a:ext uri="{FF2B5EF4-FFF2-40B4-BE49-F238E27FC236}">
                <a16:creationId xmlns:a16="http://schemas.microsoft.com/office/drawing/2014/main" id="{ACB49A42-3026-4D2D-B046-A621F922152C}"/>
              </a:ext>
            </a:extLst>
          </p:cNvPr>
          <p:cNvPicPr>
            <a:picLocks noChangeAspect="1"/>
          </p:cNvPicPr>
          <p:nvPr/>
        </p:nvPicPr>
        <p:blipFill>
          <a:blip r:embed="rId3"/>
          <a:stretch>
            <a:fillRect/>
          </a:stretch>
        </p:blipFill>
        <p:spPr>
          <a:xfrm>
            <a:off x="1066800" y="2668840"/>
            <a:ext cx="4303349" cy="3323391"/>
          </a:xfrm>
          <a:prstGeom prst="ellipse">
            <a:avLst/>
          </a:prstGeom>
          <a:ln>
            <a:noFill/>
          </a:ln>
          <a:effectLst>
            <a:softEdge rad="112500"/>
          </a:effectLst>
        </p:spPr>
      </p:pic>
      <p:pic>
        <p:nvPicPr>
          <p:cNvPr id="8" name="Picture 7" descr="A picture containing person, man, holding, hand&#10;&#10;Description automatically generated">
            <a:extLst>
              <a:ext uri="{FF2B5EF4-FFF2-40B4-BE49-F238E27FC236}">
                <a16:creationId xmlns:a16="http://schemas.microsoft.com/office/drawing/2014/main" id="{68A47E84-EE41-4C58-B1EB-B0D78526B060}"/>
              </a:ext>
            </a:extLst>
          </p:cNvPr>
          <p:cNvPicPr>
            <a:picLocks noChangeAspect="1"/>
          </p:cNvPicPr>
          <p:nvPr/>
        </p:nvPicPr>
        <p:blipFill>
          <a:blip r:embed="rId4"/>
          <a:stretch>
            <a:fillRect/>
          </a:stretch>
        </p:blipFill>
        <p:spPr>
          <a:xfrm>
            <a:off x="6440133" y="2579914"/>
            <a:ext cx="4903353" cy="3396857"/>
          </a:xfrm>
          <a:prstGeom prst="ellipse">
            <a:avLst/>
          </a:prstGeom>
          <a:ln>
            <a:noFill/>
          </a:ln>
          <a:effectLst>
            <a:softEdge rad="112500"/>
          </a:effectLst>
        </p:spPr>
      </p:pic>
    </p:spTree>
    <p:extLst>
      <p:ext uri="{BB962C8B-B14F-4D97-AF65-F5344CB8AC3E}">
        <p14:creationId xmlns:p14="http://schemas.microsoft.com/office/powerpoint/2010/main" val="2310029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0229D-BC5C-4E71-AB83-5C90AC73B1DB}"/>
              </a:ext>
            </a:extLst>
          </p:cNvPr>
          <p:cNvSpPr>
            <a:spLocks noGrp="1"/>
          </p:cNvSpPr>
          <p:nvPr>
            <p:ph type="title"/>
          </p:nvPr>
        </p:nvSpPr>
        <p:spPr/>
        <p:txBody>
          <a:bodyPr/>
          <a:lstStyle/>
          <a:p>
            <a:r>
              <a:rPr lang="en-CA" dirty="0"/>
              <a:t>What are the perks?</a:t>
            </a:r>
          </a:p>
        </p:txBody>
      </p:sp>
      <p:sp>
        <p:nvSpPr>
          <p:cNvPr id="3" name="Content Placeholder 2">
            <a:extLst>
              <a:ext uri="{FF2B5EF4-FFF2-40B4-BE49-F238E27FC236}">
                <a16:creationId xmlns:a16="http://schemas.microsoft.com/office/drawing/2014/main" id="{333B8ADE-7D36-4C9F-AAFF-8521198529A7}"/>
              </a:ext>
            </a:extLst>
          </p:cNvPr>
          <p:cNvSpPr>
            <a:spLocks noGrp="1"/>
          </p:cNvSpPr>
          <p:nvPr>
            <p:ph sz="half" idx="1"/>
          </p:nvPr>
        </p:nvSpPr>
        <p:spPr>
          <a:xfrm>
            <a:off x="1066800" y="2103120"/>
            <a:ext cx="4663440" cy="476794"/>
          </a:xfrm>
        </p:spPr>
        <p:txBody>
          <a:bodyPr/>
          <a:lstStyle/>
          <a:p>
            <a:r>
              <a:rPr lang="en-CA" dirty="0"/>
              <a:t>Shopping</a:t>
            </a:r>
          </a:p>
        </p:txBody>
      </p:sp>
      <p:sp>
        <p:nvSpPr>
          <p:cNvPr id="4" name="Content Placeholder 3">
            <a:extLst>
              <a:ext uri="{FF2B5EF4-FFF2-40B4-BE49-F238E27FC236}">
                <a16:creationId xmlns:a16="http://schemas.microsoft.com/office/drawing/2014/main" id="{4EC8A28C-1116-457B-954D-786877207371}"/>
              </a:ext>
            </a:extLst>
          </p:cNvPr>
          <p:cNvSpPr>
            <a:spLocks noGrp="1"/>
          </p:cNvSpPr>
          <p:nvPr>
            <p:ph sz="half" idx="2"/>
          </p:nvPr>
        </p:nvSpPr>
        <p:spPr>
          <a:xfrm>
            <a:off x="6461760" y="2103120"/>
            <a:ext cx="4663440" cy="476794"/>
          </a:xfrm>
        </p:spPr>
        <p:txBody>
          <a:bodyPr/>
          <a:lstStyle/>
          <a:p>
            <a:r>
              <a:rPr lang="en-CA" dirty="0"/>
              <a:t>Education</a:t>
            </a:r>
          </a:p>
        </p:txBody>
      </p:sp>
      <p:pic>
        <p:nvPicPr>
          <p:cNvPr id="10" name="Picture 9" descr="A picture containing indoor, table, sitting, computer&#10;&#10;Description automatically generated">
            <a:extLst>
              <a:ext uri="{FF2B5EF4-FFF2-40B4-BE49-F238E27FC236}">
                <a16:creationId xmlns:a16="http://schemas.microsoft.com/office/drawing/2014/main" id="{C2D1D15B-6310-438A-B912-9D42E9F6A236}"/>
              </a:ext>
            </a:extLst>
          </p:cNvPr>
          <p:cNvPicPr>
            <a:picLocks noChangeAspect="1"/>
          </p:cNvPicPr>
          <p:nvPr/>
        </p:nvPicPr>
        <p:blipFill>
          <a:blip r:embed="rId3"/>
          <a:stretch>
            <a:fillRect/>
          </a:stretch>
        </p:blipFill>
        <p:spPr>
          <a:xfrm>
            <a:off x="6096000" y="2668840"/>
            <a:ext cx="4663440" cy="330413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11" descr="A person standing in a room&#10;&#10;Description automatically generated">
            <a:extLst>
              <a:ext uri="{FF2B5EF4-FFF2-40B4-BE49-F238E27FC236}">
                <a16:creationId xmlns:a16="http://schemas.microsoft.com/office/drawing/2014/main" id="{09279B75-395E-461A-AACA-5DF8ED7BDD33}"/>
              </a:ext>
            </a:extLst>
          </p:cNvPr>
          <p:cNvPicPr>
            <a:picLocks noChangeAspect="1"/>
          </p:cNvPicPr>
          <p:nvPr/>
        </p:nvPicPr>
        <p:blipFill>
          <a:blip r:embed="rId4"/>
          <a:stretch>
            <a:fillRect/>
          </a:stretch>
        </p:blipFill>
        <p:spPr>
          <a:xfrm>
            <a:off x="1535836" y="2579914"/>
            <a:ext cx="3725367" cy="34658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4110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895-09A6-4558-A719-753CE38B623A}"/>
              </a:ext>
            </a:extLst>
          </p:cNvPr>
          <p:cNvSpPr>
            <a:spLocks noGrp="1"/>
          </p:cNvSpPr>
          <p:nvPr>
            <p:ph type="title"/>
          </p:nvPr>
        </p:nvSpPr>
        <p:spPr/>
        <p:txBody>
          <a:bodyPr/>
          <a:lstStyle/>
          <a:p>
            <a:r>
              <a:rPr lang="en-CA" dirty="0"/>
              <a:t>Pitfalls</a:t>
            </a:r>
          </a:p>
        </p:txBody>
      </p:sp>
      <p:sp>
        <p:nvSpPr>
          <p:cNvPr id="3" name="Content Placeholder 2">
            <a:extLst>
              <a:ext uri="{FF2B5EF4-FFF2-40B4-BE49-F238E27FC236}">
                <a16:creationId xmlns:a16="http://schemas.microsoft.com/office/drawing/2014/main" id="{66824726-78E6-4D9E-A917-13AEAEC26C2F}"/>
              </a:ext>
            </a:extLst>
          </p:cNvPr>
          <p:cNvSpPr>
            <a:spLocks noGrp="1"/>
          </p:cNvSpPr>
          <p:nvPr>
            <p:ph sz="half" idx="1"/>
          </p:nvPr>
        </p:nvSpPr>
        <p:spPr>
          <a:xfrm>
            <a:off x="914400" y="2014194"/>
            <a:ext cx="5181600" cy="3837966"/>
          </a:xfrm>
        </p:spPr>
        <p:txBody>
          <a:bodyPr/>
          <a:lstStyle/>
          <a:p>
            <a:r>
              <a:rPr lang="en-CA" dirty="0"/>
              <a:t>News Accuracy</a:t>
            </a:r>
          </a:p>
        </p:txBody>
      </p:sp>
      <p:sp>
        <p:nvSpPr>
          <p:cNvPr id="4" name="Content Placeholder 3">
            <a:extLst>
              <a:ext uri="{FF2B5EF4-FFF2-40B4-BE49-F238E27FC236}">
                <a16:creationId xmlns:a16="http://schemas.microsoft.com/office/drawing/2014/main" id="{8E6FBC6A-7B40-4778-BE51-C212BA3BA36E}"/>
              </a:ext>
            </a:extLst>
          </p:cNvPr>
          <p:cNvSpPr>
            <a:spLocks noGrp="1"/>
          </p:cNvSpPr>
          <p:nvPr>
            <p:ph sz="half" idx="2"/>
          </p:nvPr>
        </p:nvSpPr>
        <p:spPr>
          <a:xfrm>
            <a:off x="6248400" y="2014194"/>
            <a:ext cx="4876800" cy="3837966"/>
          </a:xfrm>
        </p:spPr>
        <p:txBody>
          <a:bodyPr/>
          <a:lstStyle/>
          <a:p>
            <a:r>
              <a:rPr lang="en-CA" dirty="0"/>
              <a:t>Research Pitfalls</a:t>
            </a:r>
          </a:p>
        </p:txBody>
      </p:sp>
      <p:pic>
        <p:nvPicPr>
          <p:cNvPr id="6" name="Picture 5" descr="A sign on the side of a road&#10;&#10;Description automatically generated">
            <a:extLst>
              <a:ext uri="{FF2B5EF4-FFF2-40B4-BE49-F238E27FC236}">
                <a16:creationId xmlns:a16="http://schemas.microsoft.com/office/drawing/2014/main" id="{66DCEB42-267E-401C-8D70-25B5E2BA7839}"/>
              </a:ext>
            </a:extLst>
          </p:cNvPr>
          <p:cNvPicPr>
            <a:picLocks noChangeAspect="1"/>
          </p:cNvPicPr>
          <p:nvPr/>
        </p:nvPicPr>
        <p:blipFill>
          <a:blip r:embed="rId3"/>
          <a:stretch>
            <a:fillRect/>
          </a:stretch>
        </p:blipFill>
        <p:spPr>
          <a:xfrm>
            <a:off x="6648315" y="2487913"/>
            <a:ext cx="4476885" cy="31700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A close up of a sign&#10;&#10;Description automatically generated">
            <a:extLst>
              <a:ext uri="{FF2B5EF4-FFF2-40B4-BE49-F238E27FC236}">
                <a16:creationId xmlns:a16="http://schemas.microsoft.com/office/drawing/2014/main" id="{4DCB0298-5E7B-4E67-8311-DB34C03665C5}"/>
              </a:ext>
            </a:extLst>
          </p:cNvPr>
          <p:cNvPicPr>
            <a:picLocks noChangeAspect="1"/>
          </p:cNvPicPr>
          <p:nvPr/>
        </p:nvPicPr>
        <p:blipFill>
          <a:blip r:embed="rId4"/>
          <a:stretch>
            <a:fillRect/>
          </a:stretch>
        </p:blipFill>
        <p:spPr>
          <a:xfrm>
            <a:off x="803438" y="2379336"/>
            <a:ext cx="4778167" cy="319660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145318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3678-B200-4FF1-961B-EB0D57F85881}"/>
              </a:ext>
            </a:extLst>
          </p:cNvPr>
          <p:cNvSpPr>
            <a:spLocks noGrp="1"/>
          </p:cNvSpPr>
          <p:nvPr>
            <p:ph type="title"/>
          </p:nvPr>
        </p:nvSpPr>
        <p:spPr/>
        <p:txBody>
          <a:bodyPr/>
          <a:lstStyle/>
          <a:p>
            <a:r>
              <a:rPr lang="en-CA" dirty="0"/>
              <a:t>If the shoe doesn’t fit…</a:t>
            </a:r>
          </a:p>
        </p:txBody>
      </p:sp>
      <p:sp>
        <p:nvSpPr>
          <p:cNvPr id="3" name="Content Placeholder 2">
            <a:extLst>
              <a:ext uri="{FF2B5EF4-FFF2-40B4-BE49-F238E27FC236}">
                <a16:creationId xmlns:a16="http://schemas.microsoft.com/office/drawing/2014/main" id="{EE9BE1A4-BBA6-4B8E-958F-709E6590AA69}"/>
              </a:ext>
            </a:extLst>
          </p:cNvPr>
          <p:cNvSpPr>
            <a:spLocks noGrp="1"/>
          </p:cNvSpPr>
          <p:nvPr>
            <p:ph sz="half" idx="1"/>
          </p:nvPr>
        </p:nvSpPr>
        <p:spPr/>
        <p:txBody>
          <a:bodyPr/>
          <a:lstStyle/>
          <a:p>
            <a:r>
              <a:rPr lang="en-CA" dirty="0"/>
              <a:t>Shopping Pitfalls</a:t>
            </a:r>
          </a:p>
        </p:txBody>
      </p:sp>
      <p:sp>
        <p:nvSpPr>
          <p:cNvPr id="4" name="Content Placeholder 3">
            <a:extLst>
              <a:ext uri="{FF2B5EF4-FFF2-40B4-BE49-F238E27FC236}">
                <a16:creationId xmlns:a16="http://schemas.microsoft.com/office/drawing/2014/main" id="{0D79DFFC-0596-49E4-B5A2-96A3E118E577}"/>
              </a:ext>
            </a:extLst>
          </p:cNvPr>
          <p:cNvSpPr>
            <a:spLocks noGrp="1"/>
          </p:cNvSpPr>
          <p:nvPr>
            <p:ph sz="half" idx="2"/>
          </p:nvPr>
        </p:nvSpPr>
        <p:spPr/>
        <p:txBody>
          <a:bodyPr/>
          <a:lstStyle/>
          <a:p>
            <a:r>
              <a:rPr lang="en-CA" dirty="0"/>
              <a:t>Education Fails</a:t>
            </a:r>
          </a:p>
        </p:txBody>
      </p:sp>
      <p:pic>
        <p:nvPicPr>
          <p:cNvPr id="6" name="Picture 5" descr="A picture containing cup, holding, small, food&#10;&#10;Description automatically generated">
            <a:extLst>
              <a:ext uri="{FF2B5EF4-FFF2-40B4-BE49-F238E27FC236}">
                <a16:creationId xmlns:a16="http://schemas.microsoft.com/office/drawing/2014/main" id="{170C522A-F63F-4FE0-93BA-D474E46C97D1}"/>
              </a:ext>
            </a:extLst>
          </p:cNvPr>
          <p:cNvPicPr>
            <a:picLocks noChangeAspect="1"/>
          </p:cNvPicPr>
          <p:nvPr/>
        </p:nvPicPr>
        <p:blipFill>
          <a:blip r:embed="rId3"/>
          <a:stretch>
            <a:fillRect/>
          </a:stretch>
        </p:blipFill>
        <p:spPr>
          <a:xfrm>
            <a:off x="1066800" y="2743200"/>
            <a:ext cx="4663440" cy="3108960"/>
          </a:xfrm>
          <a:prstGeom prst="ellipse">
            <a:avLst/>
          </a:prstGeom>
          <a:ln>
            <a:noFill/>
          </a:ln>
          <a:effectLst>
            <a:softEdge rad="112500"/>
          </a:effectLst>
        </p:spPr>
      </p:pic>
      <p:pic>
        <p:nvPicPr>
          <p:cNvPr id="8" name="Picture 7" descr="A person&#10;&#10;Description automatically generated">
            <a:extLst>
              <a:ext uri="{FF2B5EF4-FFF2-40B4-BE49-F238E27FC236}">
                <a16:creationId xmlns:a16="http://schemas.microsoft.com/office/drawing/2014/main" id="{CEDEBF63-D1F8-44C7-9D52-FED4D2649892}"/>
              </a:ext>
            </a:extLst>
          </p:cNvPr>
          <p:cNvPicPr>
            <a:picLocks noChangeAspect="1"/>
          </p:cNvPicPr>
          <p:nvPr/>
        </p:nvPicPr>
        <p:blipFill rotWithShape="1">
          <a:blip r:embed="rId4"/>
          <a:srcRect r="34484"/>
          <a:stretch/>
        </p:blipFill>
        <p:spPr>
          <a:xfrm>
            <a:off x="7212606" y="2743200"/>
            <a:ext cx="2877967" cy="2932388"/>
          </a:xfrm>
          <a:prstGeom prst="ellipse">
            <a:avLst/>
          </a:prstGeom>
          <a:ln>
            <a:noFill/>
          </a:ln>
          <a:effectLst>
            <a:softEdge rad="112500"/>
          </a:effectLst>
        </p:spPr>
      </p:pic>
    </p:spTree>
    <p:extLst>
      <p:ext uri="{BB962C8B-B14F-4D97-AF65-F5344CB8AC3E}">
        <p14:creationId xmlns:p14="http://schemas.microsoft.com/office/powerpoint/2010/main" val="1980800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A5EC-D4FD-4396-9CCC-599A63B9CB01}"/>
              </a:ext>
            </a:extLst>
          </p:cNvPr>
          <p:cNvSpPr>
            <a:spLocks noGrp="1"/>
          </p:cNvSpPr>
          <p:nvPr>
            <p:ph type="title"/>
          </p:nvPr>
        </p:nvSpPr>
        <p:spPr/>
        <p:txBody>
          <a:bodyPr/>
          <a:lstStyle/>
          <a:p>
            <a:r>
              <a:rPr lang="en-CA" dirty="0"/>
              <a:t>What did they do before Social Media and Search Engines?</a:t>
            </a:r>
          </a:p>
        </p:txBody>
      </p:sp>
      <p:sp>
        <p:nvSpPr>
          <p:cNvPr id="3" name="Content Placeholder 2">
            <a:extLst>
              <a:ext uri="{FF2B5EF4-FFF2-40B4-BE49-F238E27FC236}">
                <a16:creationId xmlns:a16="http://schemas.microsoft.com/office/drawing/2014/main" id="{F04E8441-B964-4256-B738-8F8CCD787384}"/>
              </a:ext>
            </a:extLst>
          </p:cNvPr>
          <p:cNvSpPr>
            <a:spLocks noGrp="1"/>
          </p:cNvSpPr>
          <p:nvPr>
            <p:ph sz="half" idx="1"/>
          </p:nvPr>
        </p:nvSpPr>
        <p:spPr>
          <a:xfrm>
            <a:off x="1066800" y="3393677"/>
            <a:ext cx="3757448" cy="1371600"/>
          </a:xfrm>
        </p:spPr>
        <p:txBody>
          <a:bodyPr/>
          <a:lstStyle/>
          <a:p>
            <a:r>
              <a:rPr lang="en-CA" dirty="0"/>
              <a:t>Pen &amp; Paper</a:t>
            </a:r>
          </a:p>
          <a:p>
            <a:r>
              <a:rPr lang="en-CA" dirty="0"/>
              <a:t>Deeper Reading Discoveries</a:t>
            </a:r>
          </a:p>
          <a:p>
            <a:r>
              <a:rPr lang="en-CA" dirty="0"/>
              <a:t>Learning from the Elders</a:t>
            </a:r>
          </a:p>
        </p:txBody>
      </p:sp>
      <p:pic>
        <p:nvPicPr>
          <p:cNvPr id="6" name="Picture 5" descr="A person sitting at a desk in front of a computer&#10;&#10;Description automatically generated">
            <a:extLst>
              <a:ext uri="{FF2B5EF4-FFF2-40B4-BE49-F238E27FC236}">
                <a16:creationId xmlns:a16="http://schemas.microsoft.com/office/drawing/2014/main" id="{81C0A690-AA5D-407D-849C-3A7806DF2424}"/>
              </a:ext>
            </a:extLst>
          </p:cNvPr>
          <p:cNvPicPr>
            <a:picLocks noChangeAspect="1"/>
          </p:cNvPicPr>
          <p:nvPr/>
        </p:nvPicPr>
        <p:blipFill>
          <a:blip r:embed="rId3"/>
          <a:stretch>
            <a:fillRect/>
          </a:stretch>
        </p:blipFill>
        <p:spPr>
          <a:xfrm>
            <a:off x="8702331" y="1651972"/>
            <a:ext cx="2701692" cy="3022197"/>
          </a:xfrm>
          <a:prstGeom prst="ellipse">
            <a:avLst/>
          </a:prstGeom>
          <a:ln>
            <a:noFill/>
          </a:ln>
          <a:effectLst>
            <a:softEdge rad="112500"/>
          </a:effectLst>
        </p:spPr>
      </p:pic>
      <p:pic>
        <p:nvPicPr>
          <p:cNvPr id="10" name="Picture 9" descr="A room with a book shelf filled with books&#10;&#10;Description automatically generated">
            <a:extLst>
              <a:ext uri="{FF2B5EF4-FFF2-40B4-BE49-F238E27FC236}">
                <a16:creationId xmlns:a16="http://schemas.microsoft.com/office/drawing/2014/main" id="{502346B9-D239-411E-84B7-FBC2475518F3}"/>
              </a:ext>
            </a:extLst>
          </p:cNvPr>
          <p:cNvPicPr>
            <a:picLocks noChangeAspect="1"/>
          </p:cNvPicPr>
          <p:nvPr/>
        </p:nvPicPr>
        <p:blipFill>
          <a:blip r:embed="rId4"/>
          <a:stretch>
            <a:fillRect/>
          </a:stretch>
        </p:blipFill>
        <p:spPr>
          <a:xfrm>
            <a:off x="7088930" y="3694929"/>
            <a:ext cx="3998719" cy="2668542"/>
          </a:xfrm>
          <a:prstGeom prst="ellipse">
            <a:avLst/>
          </a:prstGeom>
          <a:ln>
            <a:noFill/>
          </a:ln>
          <a:effectLst>
            <a:softEdge rad="112500"/>
          </a:effectLst>
        </p:spPr>
      </p:pic>
      <p:pic>
        <p:nvPicPr>
          <p:cNvPr id="8" name="Picture 7" descr="A picture containing object&#10;&#10;Description automatically generated">
            <a:extLst>
              <a:ext uri="{FF2B5EF4-FFF2-40B4-BE49-F238E27FC236}">
                <a16:creationId xmlns:a16="http://schemas.microsoft.com/office/drawing/2014/main" id="{9FD16997-8B88-4FAE-AC26-274CCF045BBF}"/>
              </a:ext>
            </a:extLst>
          </p:cNvPr>
          <p:cNvPicPr>
            <a:picLocks noChangeAspect="1"/>
          </p:cNvPicPr>
          <p:nvPr/>
        </p:nvPicPr>
        <p:blipFill>
          <a:blip r:embed="rId5"/>
          <a:stretch>
            <a:fillRect/>
          </a:stretch>
        </p:blipFill>
        <p:spPr>
          <a:xfrm>
            <a:off x="5103071" y="2083943"/>
            <a:ext cx="3757448" cy="2504965"/>
          </a:xfrm>
          <a:prstGeom prst="ellipse">
            <a:avLst/>
          </a:prstGeom>
          <a:ln>
            <a:noFill/>
          </a:ln>
          <a:effectLst>
            <a:softEdge rad="112500"/>
          </a:effectLst>
        </p:spPr>
      </p:pic>
    </p:spTree>
    <p:extLst>
      <p:ext uri="{BB962C8B-B14F-4D97-AF65-F5344CB8AC3E}">
        <p14:creationId xmlns:p14="http://schemas.microsoft.com/office/powerpoint/2010/main" val="201710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0C74-B64E-499F-A630-FA20133363C6}"/>
              </a:ext>
            </a:extLst>
          </p:cNvPr>
          <p:cNvSpPr>
            <a:spLocks noGrp="1"/>
          </p:cNvSpPr>
          <p:nvPr>
            <p:ph type="title"/>
          </p:nvPr>
        </p:nvSpPr>
        <p:spPr/>
        <p:txBody>
          <a:bodyPr>
            <a:normAutofit/>
          </a:bodyPr>
          <a:lstStyle/>
          <a:p>
            <a:r>
              <a:rPr lang="en-CA" dirty="0"/>
              <a:t>What can we do to ensure accuracy? </a:t>
            </a:r>
            <a:br>
              <a:rPr lang="en-CA" dirty="0"/>
            </a:br>
            <a:endParaRPr lang="en-CA" dirty="0"/>
          </a:p>
        </p:txBody>
      </p:sp>
      <p:sp>
        <p:nvSpPr>
          <p:cNvPr id="3" name="Content Placeholder 2">
            <a:extLst>
              <a:ext uri="{FF2B5EF4-FFF2-40B4-BE49-F238E27FC236}">
                <a16:creationId xmlns:a16="http://schemas.microsoft.com/office/drawing/2014/main" id="{F9C3008F-E434-47CA-887F-74740E42CD21}"/>
              </a:ext>
            </a:extLst>
          </p:cNvPr>
          <p:cNvSpPr>
            <a:spLocks noGrp="1"/>
          </p:cNvSpPr>
          <p:nvPr>
            <p:ph sz="half" idx="1"/>
          </p:nvPr>
        </p:nvSpPr>
        <p:spPr/>
        <p:txBody>
          <a:bodyPr/>
          <a:lstStyle/>
          <a:p>
            <a:r>
              <a:rPr lang="en-CA" dirty="0"/>
              <a:t>Ask Questions</a:t>
            </a:r>
          </a:p>
        </p:txBody>
      </p:sp>
      <p:sp>
        <p:nvSpPr>
          <p:cNvPr id="4" name="Content Placeholder 3">
            <a:extLst>
              <a:ext uri="{FF2B5EF4-FFF2-40B4-BE49-F238E27FC236}">
                <a16:creationId xmlns:a16="http://schemas.microsoft.com/office/drawing/2014/main" id="{8D995EAE-09AD-46D6-8DDD-7A8FAAAEB356}"/>
              </a:ext>
            </a:extLst>
          </p:cNvPr>
          <p:cNvSpPr>
            <a:spLocks noGrp="1"/>
          </p:cNvSpPr>
          <p:nvPr>
            <p:ph sz="half" idx="2"/>
          </p:nvPr>
        </p:nvSpPr>
        <p:spPr/>
        <p:txBody>
          <a:bodyPr/>
          <a:lstStyle/>
          <a:p>
            <a:r>
              <a:rPr lang="en-CA" dirty="0"/>
              <a:t>Research, Re-Research, and then Re-Re-Research</a:t>
            </a:r>
          </a:p>
          <a:p>
            <a:endParaRPr lang="en-CA" dirty="0"/>
          </a:p>
        </p:txBody>
      </p:sp>
      <p:pic>
        <p:nvPicPr>
          <p:cNvPr id="6" name="Picture 5" descr="A picture containing light&#10;&#10;Description automatically generated">
            <a:extLst>
              <a:ext uri="{FF2B5EF4-FFF2-40B4-BE49-F238E27FC236}">
                <a16:creationId xmlns:a16="http://schemas.microsoft.com/office/drawing/2014/main" id="{9D910529-7D71-438F-8C41-8295CBC774B0}"/>
              </a:ext>
            </a:extLst>
          </p:cNvPr>
          <p:cNvPicPr>
            <a:picLocks noChangeAspect="1"/>
          </p:cNvPicPr>
          <p:nvPr/>
        </p:nvPicPr>
        <p:blipFill>
          <a:blip r:embed="rId3"/>
          <a:stretch>
            <a:fillRect/>
          </a:stretch>
        </p:blipFill>
        <p:spPr>
          <a:xfrm>
            <a:off x="586740" y="2658535"/>
            <a:ext cx="5623560" cy="37490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Graphic 7" descr="Books">
            <a:extLst>
              <a:ext uri="{FF2B5EF4-FFF2-40B4-BE49-F238E27FC236}">
                <a16:creationId xmlns:a16="http://schemas.microsoft.com/office/drawing/2014/main" id="{8BD3AE62-2ACA-4A6C-BAA6-CECE19DB7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0152" y="3019509"/>
            <a:ext cx="3027092" cy="3027092"/>
          </a:xfrm>
          <a:prstGeom prst="rect">
            <a:avLst/>
          </a:prstGeom>
        </p:spPr>
      </p:pic>
    </p:spTree>
    <p:extLst>
      <p:ext uri="{BB962C8B-B14F-4D97-AF65-F5344CB8AC3E}">
        <p14:creationId xmlns:p14="http://schemas.microsoft.com/office/powerpoint/2010/main" val="3496799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sign&#10;&#10;Description automatically generated">
            <a:extLst>
              <a:ext uri="{FF2B5EF4-FFF2-40B4-BE49-F238E27FC236}">
                <a16:creationId xmlns:a16="http://schemas.microsoft.com/office/drawing/2014/main" id="{E13FEEE6-9A01-4722-853A-A8E8C204024C}"/>
              </a:ext>
            </a:extLst>
          </p:cNvPr>
          <p:cNvPicPr>
            <a:picLocks noGrp="1" noChangeAspect="1"/>
          </p:cNvPicPr>
          <p:nvPr>
            <p:ph sz="half" idx="2"/>
          </p:nvPr>
        </p:nvPicPr>
        <p:blipFill>
          <a:blip r:embed="rId3"/>
          <a:stretch>
            <a:fillRect/>
          </a:stretch>
        </p:blipFill>
        <p:spPr>
          <a:xfrm>
            <a:off x="5607268" y="680467"/>
            <a:ext cx="5517932" cy="4138450"/>
          </a:xfrm>
          <a:prstGeom prst="ellipse">
            <a:avLst/>
          </a:prstGeom>
          <a:ln>
            <a:noFill/>
          </a:ln>
          <a:effectLst>
            <a:softEdge rad="112500"/>
          </a:effectLst>
        </p:spPr>
      </p:pic>
      <p:sp>
        <p:nvSpPr>
          <p:cNvPr id="2" name="Title 1">
            <a:extLst>
              <a:ext uri="{FF2B5EF4-FFF2-40B4-BE49-F238E27FC236}">
                <a16:creationId xmlns:a16="http://schemas.microsoft.com/office/drawing/2014/main" id="{606204C5-D4BA-45DA-87F9-A43D0D624C7F}"/>
              </a:ext>
            </a:extLst>
          </p:cNvPr>
          <p:cNvSpPr>
            <a:spLocks noGrp="1"/>
          </p:cNvSpPr>
          <p:nvPr>
            <p:ph type="title"/>
          </p:nvPr>
        </p:nvSpPr>
        <p:spPr/>
        <p:txBody>
          <a:bodyPr/>
          <a:lstStyle/>
          <a:p>
            <a:r>
              <a:rPr lang="en-CA" dirty="0"/>
              <a:t>Conclusion</a:t>
            </a:r>
          </a:p>
        </p:txBody>
      </p:sp>
      <p:sp>
        <p:nvSpPr>
          <p:cNvPr id="3" name="Content Placeholder 2">
            <a:extLst>
              <a:ext uri="{FF2B5EF4-FFF2-40B4-BE49-F238E27FC236}">
                <a16:creationId xmlns:a16="http://schemas.microsoft.com/office/drawing/2014/main" id="{C6D5D966-D267-478F-B739-5257E434DF8A}"/>
              </a:ext>
            </a:extLst>
          </p:cNvPr>
          <p:cNvSpPr>
            <a:spLocks noGrp="1"/>
          </p:cNvSpPr>
          <p:nvPr>
            <p:ph sz="half" idx="1"/>
          </p:nvPr>
        </p:nvSpPr>
        <p:spPr>
          <a:xfrm>
            <a:off x="1066800" y="2466366"/>
            <a:ext cx="8084558" cy="3749040"/>
          </a:xfrm>
        </p:spPr>
        <p:txBody>
          <a:bodyPr/>
          <a:lstStyle/>
          <a:p>
            <a:r>
              <a:rPr lang="en-CA" dirty="0"/>
              <a:t>Check</a:t>
            </a:r>
          </a:p>
          <a:p>
            <a:r>
              <a:rPr lang="en-CA" dirty="0"/>
              <a:t>Double Check</a:t>
            </a:r>
          </a:p>
          <a:p>
            <a:r>
              <a:rPr lang="en-CA" dirty="0"/>
              <a:t>Be informed</a:t>
            </a:r>
          </a:p>
          <a:p>
            <a:r>
              <a:rPr lang="en-CA" dirty="0"/>
              <a:t>Ask Questions</a:t>
            </a:r>
          </a:p>
          <a:p>
            <a:r>
              <a:rPr lang="en-CA" dirty="0"/>
              <a:t>Make an informed decision</a:t>
            </a:r>
          </a:p>
        </p:txBody>
      </p:sp>
      <p:pic>
        <p:nvPicPr>
          <p:cNvPr id="8" name="Picture 7" descr="A store front at night&#10;&#10;Description automatically generated">
            <a:extLst>
              <a:ext uri="{FF2B5EF4-FFF2-40B4-BE49-F238E27FC236}">
                <a16:creationId xmlns:a16="http://schemas.microsoft.com/office/drawing/2014/main" id="{5002D341-B381-41A5-AD25-E12D5FACBA13}"/>
              </a:ext>
            </a:extLst>
          </p:cNvPr>
          <p:cNvPicPr>
            <a:picLocks noChangeAspect="1"/>
          </p:cNvPicPr>
          <p:nvPr/>
        </p:nvPicPr>
        <p:blipFill rotWithShape="1">
          <a:blip r:embed="rId4"/>
          <a:srcRect l="8056" t="13906" b="31489"/>
          <a:stretch/>
        </p:blipFill>
        <p:spPr>
          <a:xfrm>
            <a:off x="6947202" y="3998334"/>
            <a:ext cx="2939835" cy="2305261"/>
          </a:xfrm>
          <a:prstGeom prst="ellipse">
            <a:avLst/>
          </a:prstGeom>
          <a:ln>
            <a:noFill/>
          </a:ln>
          <a:effectLst>
            <a:softEdge rad="112500"/>
          </a:effectLst>
        </p:spPr>
      </p:pic>
    </p:spTree>
    <p:extLst>
      <p:ext uri="{BB962C8B-B14F-4D97-AF65-F5344CB8AC3E}">
        <p14:creationId xmlns:p14="http://schemas.microsoft.com/office/powerpoint/2010/main" val="701197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2019</Words>
  <Application>Microsoft Office PowerPoint</Application>
  <PresentationFormat>Widescreen</PresentationFormat>
  <Paragraphs>95</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Century Gothic</vt:lpstr>
      <vt:lpstr>Garamond</vt:lpstr>
      <vt:lpstr>SavonVTI</vt:lpstr>
      <vt:lpstr>The World of Online Information</vt:lpstr>
      <vt:lpstr>The World of Social Media  &amp; Google Searching</vt:lpstr>
      <vt:lpstr>When is Social Media and Google helpful?</vt:lpstr>
      <vt:lpstr>What are the perks?</vt:lpstr>
      <vt:lpstr>Pitfalls</vt:lpstr>
      <vt:lpstr>If the shoe doesn’t fit…</vt:lpstr>
      <vt:lpstr>What did they do before Social Media and Search Engines?</vt:lpstr>
      <vt:lpstr>What can we do to ensure accuracy?  </vt:lpstr>
      <vt:lpstr>Conclusion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2020-04-13T13:09:06Z</dcterms:created>
  <dcterms:modified xsi:type="dcterms:W3CDTF">2020-04-13T14:06:11Z</dcterms:modified>
</cp:coreProperties>
</file>